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4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959C6658-187F-4586-A501-AC8F6240B3A9}">
          <p14:sldIdLst>
            <p14:sldId id="257"/>
            <p14:sldId id="258"/>
          </p14:sldIdLst>
        </p14:section>
        <p14:section name="제목 없는 구역" id="{6CDF6BAF-FEC4-4574-BCF5-901C9F0DC46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1" clrIdx="0">
    <p:extLst>
      <p:ext uri="{19B8F6BF-5375-455C-9EA6-DF929625EA0E}">
        <p15:presenceInfo xmlns:p15="http://schemas.microsoft.com/office/powerpoint/2012/main" userId="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66FF"/>
    <a:srgbClr val="CC00FF"/>
    <a:srgbClr val="6699FF"/>
    <a:srgbClr val="FFFF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6370" autoAdjust="0"/>
  </p:normalViewPr>
  <p:slideViewPr>
    <p:cSldViewPr snapToGrid="0">
      <p:cViewPr varScale="1">
        <p:scale>
          <a:sx n="114" d="100"/>
          <a:sy n="114" d="100"/>
        </p:scale>
        <p:origin x="696" y="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6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13576195-3934-41CB-943D-62EFB128AF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29A7C45-CDD7-4ACC-8947-D4F0C28CBE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C1E96F-1450-47C8-BC5E-20BDDE79B16E}" type="datetimeFigureOut">
              <a:rPr lang="ko-KR" altLang="en-US" smtClean="0"/>
              <a:pPr/>
              <a:t>2023-06-30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18FA7A7-4A5D-4D8B-8412-7721E7772A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C77DA3C-0326-4C6B-A010-B5A76E827F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FF65B693-FCBE-4807-B24B-2E6F2A552D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924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0278F33B-6A72-466E-AC78-D7774B57A018}" type="datetimeFigureOut">
              <a:rPr lang="ko-KR" altLang="en-US" smtClean="0"/>
              <a:pPr/>
              <a:t>2023-06-30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6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95BF3069-58C1-4E75-A0DA-0FCC5CD8D1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67798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		</a:t>
            </a:r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gray">
          <a:xfrm>
            <a:off x="0" y="1929384"/>
            <a:ext cx="12192000" cy="49286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8" name="Picture 46" descr="2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65" b="15496"/>
          <a:stretch>
            <a:fillRect/>
          </a:stretch>
        </p:blipFill>
        <p:spPr bwMode="gray">
          <a:xfrm>
            <a:off x="6762756" y="3571876"/>
            <a:ext cx="4956121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1011936" y="786384"/>
            <a:ext cx="8534400" cy="841248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68FC-6D96-4D83-8ED1-BBD314660461}" type="datetime1">
              <a:rPr lang="en-US" altLang="ko-KR" smtClean="0"/>
              <a:t>6/30/2023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20"/>
          <p:cNvGrpSpPr/>
          <p:nvPr/>
        </p:nvGrpSpPr>
        <p:grpSpPr bwMode="gray">
          <a:xfrm>
            <a:off x="9790176" y="740664"/>
            <a:ext cx="984069" cy="1640146"/>
            <a:chOff x="6869341" y="609600"/>
            <a:chExt cx="738052" cy="1640146"/>
          </a:xfrm>
        </p:grpSpPr>
        <p:sp>
          <p:nvSpPr>
            <p:cNvPr id="20" name="Rectangle 19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8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7" name="Rectangle 16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8" name="Rectangle 17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9" name="Group 26"/>
          <p:cNvGrpSpPr/>
          <p:nvPr/>
        </p:nvGrpSpPr>
        <p:grpSpPr bwMode="gray">
          <a:xfrm>
            <a:off x="10594849" y="1106424"/>
            <a:ext cx="1005068" cy="1637570"/>
            <a:chOff x="7946136" y="1106424"/>
            <a:chExt cx="753801" cy="1637570"/>
          </a:xfrm>
        </p:grpSpPr>
        <p:sp>
          <p:nvSpPr>
            <p:cNvPr id="23" name="Rectangle 2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0" name="Group 41"/>
          <p:cNvGrpSpPr/>
          <p:nvPr/>
        </p:nvGrpSpPr>
        <p:grpSpPr bwMode="gray">
          <a:xfrm>
            <a:off x="0" y="1810512"/>
            <a:ext cx="12192000" cy="120460"/>
            <a:chOff x="0" y="1810512"/>
            <a:chExt cx="9144000" cy="120460"/>
          </a:xfrm>
        </p:grpSpPr>
        <p:cxnSp>
          <p:nvCxnSpPr>
            <p:cNvPr id="32" name="Straight Connector 3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778718" y="2100960"/>
            <a:ext cx="1500199" cy="1889313"/>
            <a:chOff x="42" y="4085"/>
            <a:chExt cx="224" cy="224"/>
          </a:xfrm>
          <a:solidFill>
            <a:srgbClr val="F8F7F3">
              <a:alpha val="30196"/>
            </a:srgbClr>
          </a:solidFill>
        </p:grpSpPr>
        <p:sp>
          <p:nvSpPr>
            <p:cNvPr id="4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73552"/>
            <a:ext cx="103632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7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12192000" cy="13898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7"/>
          <p:cNvGrpSpPr/>
          <p:nvPr/>
        </p:nvGrpSpPr>
        <p:grpSpPr bwMode="gray">
          <a:xfrm>
            <a:off x="0" y="1380744"/>
            <a:ext cx="12192000" cy="120460"/>
            <a:chOff x="0" y="1810512"/>
            <a:chExt cx="9144000" cy="120460"/>
          </a:xfrm>
        </p:grpSpPr>
        <p:cxnSp>
          <p:nvCxnSpPr>
            <p:cNvPr id="9" name="Straight Connector 8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B67B-A022-4A6C-BA6A-44D8B15CA2B6}" type="datetime1">
              <a:rPr lang="en-US" altLang="ko-KR" smtClean="0"/>
              <a:t>6/30/2023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Vertical Text Placeholder 14"/>
          <p:cNvSpPr>
            <a:spLocks noGrp="1"/>
          </p:cNvSpPr>
          <p:nvPr>
            <p:ph type="body" orient="vert" sz="quarter" idx="13"/>
          </p:nvPr>
        </p:nvSpPr>
        <p:spPr>
          <a:xfrm>
            <a:off x="609600" y="1719072"/>
            <a:ext cx="10972800" cy="452628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" name="Group 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0" name="Freeform 9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9339072" y="429768"/>
            <a:ext cx="1999488" cy="582472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3F7BD64-9FB2-44A4-97E5-33834400140B}" type="datetime1">
              <a:rPr lang="en-US" altLang="ko-KR" smtClean="0"/>
              <a:t>6/30/2023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Vertical Text Placeholder 13"/>
          <p:cNvSpPr>
            <a:spLocks noGrp="1"/>
          </p:cNvSpPr>
          <p:nvPr>
            <p:ph type="body" orient="vert" sz="quarter" idx="13"/>
          </p:nvPr>
        </p:nvSpPr>
        <p:spPr bwMode="gray">
          <a:xfrm>
            <a:off x="609600" y="429768"/>
            <a:ext cx="8534400" cy="582472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8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293D-1682-432A-AFD3-2EC2D49F4DE6}" type="datetime1">
              <a:rPr lang="en-US" altLang="ko-KR" smtClean="0"/>
              <a:t>6/30/2023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77"/>
          <p:cNvGrpSpPr>
            <a:grpSpLocks/>
          </p:cNvGrpSpPr>
          <p:nvPr/>
        </p:nvGrpSpPr>
        <p:grpSpPr bwMode="gray">
          <a:xfrm rot="5400000">
            <a:off x="568452" y="67056"/>
            <a:ext cx="996696" cy="1292352"/>
            <a:chOff x="42" y="4085"/>
            <a:chExt cx="224" cy="224"/>
          </a:xfrm>
          <a:solidFill>
            <a:schemeClr val="bg2">
              <a:lumMod val="75000"/>
              <a:alpha val="30196"/>
            </a:schemeClr>
          </a:solidFill>
        </p:grpSpPr>
        <p:sp>
          <p:nvSpPr>
            <p:cNvPr id="1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2" name="Rectangle 11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5" name="Freeform 14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10813143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gray">
          <a:xfrm>
            <a:off x="0" y="4718304"/>
            <a:ext cx="12192000" cy="17282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999232"/>
            <a:ext cx="8388096" cy="14996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7756-CE92-4DA9-A8FF-E78C60942AE5}" type="datetime1">
              <a:rPr lang="en-US" altLang="ko-KR" smtClean="0"/>
              <a:t>6/30/2023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 bwMode="gray">
          <a:xfrm>
            <a:off x="9448800" y="3465576"/>
            <a:ext cx="984069" cy="1640146"/>
            <a:chOff x="6869341" y="609600"/>
            <a:chExt cx="738052" cy="1640146"/>
          </a:xfrm>
        </p:grpSpPr>
        <p:sp>
          <p:nvSpPr>
            <p:cNvPr id="8" name="Rectangle 7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9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0" name="Rectangle 9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1" name="Rectangle 10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12" name="Group 11"/>
          <p:cNvGrpSpPr/>
          <p:nvPr/>
        </p:nvGrpSpPr>
        <p:grpSpPr bwMode="gray">
          <a:xfrm>
            <a:off x="10277857" y="3831336"/>
            <a:ext cx="1005068" cy="1637570"/>
            <a:chOff x="7946136" y="1106424"/>
            <a:chExt cx="753801" cy="1637570"/>
          </a:xfrm>
        </p:grpSpPr>
        <p:sp>
          <p:nvSpPr>
            <p:cNvPr id="13" name="Rectangle 1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0" name="Group 19"/>
          <p:cNvGrpSpPr/>
          <p:nvPr/>
        </p:nvGrpSpPr>
        <p:grpSpPr bwMode="gray">
          <a:xfrm>
            <a:off x="0" y="4575048"/>
            <a:ext cx="12192000" cy="120460"/>
            <a:chOff x="0" y="1810512"/>
            <a:chExt cx="9144000" cy="120460"/>
          </a:xfrm>
        </p:grpSpPr>
        <p:cxnSp>
          <p:nvCxnSpPr>
            <p:cNvPr id="16" name="Straight Connector 15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77"/>
          <p:cNvGrpSpPr>
            <a:grpSpLocks/>
          </p:cNvGrpSpPr>
          <p:nvPr/>
        </p:nvGrpSpPr>
        <p:grpSpPr bwMode="gray">
          <a:xfrm rot="5400000">
            <a:off x="605028" y="4872228"/>
            <a:ext cx="1069848" cy="132892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22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3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4855465"/>
            <a:ext cx="9314688" cy="1362075"/>
          </a:xfrm>
        </p:spPr>
        <p:txBody>
          <a:bodyPr anchor="ctr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0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0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8464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F81B-107D-45C0-92F2-E75A68E805D5}" type="datetime1">
              <a:rPr lang="en-US" altLang="ko-KR" smtClean="0"/>
              <a:t>6/30/2023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14" name="Straight Connector 13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6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0" y="0"/>
            <a:ext cx="121920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024" y="1535113"/>
            <a:ext cx="5242560" cy="639762"/>
          </a:xfrm>
          <a:solidFill>
            <a:srgbClr val="77933C">
              <a:alpha val="20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024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6416" y="1535113"/>
            <a:ext cx="5242560" cy="639762"/>
          </a:xfrm>
          <a:solidFill>
            <a:srgbClr val="E46C0A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6416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B503-BD8C-48D2-9981-D7E94BC5D52D}" type="datetime1">
              <a:rPr lang="en-US" altLang="ko-KR" smtClean="0"/>
              <a:t>6/30/2023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0"/>
          <p:cNvGrpSpPr/>
          <p:nvPr/>
        </p:nvGrpSpPr>
        <p:grpSpPr bwMode="gray">
          <a:xfrm>
            <a:off x="0" y="1143000"/>
            <a:ext cx="12192000" cy="120460"/>
            <a:chOff x="0" y="1810512"/>
            <a:chExt cx="9144000" cy="120460"/>
          </a:xfrm>
        </p:grpSpPr>
        <p:cxnSp>
          <p:nvCxnSpPr>
            <p:cNvPr id="12" name="Straight Connector 1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484632" y="39624"/>
            <a:ext cx="932688" cy="114604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16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7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426464" y="146304"/>
            <a:ext cx="9241536" cy="99669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3FCB-B616-4507-8E7B-56F4A774DC7A}" type="datetime1">
              <a:rPr lang="en-US" altLang="ko-KR" smtClean="0"/>
              <a:t>6/30/2023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198B-89F2-4592-81B5-B4260F2E8CF1}" type="datetime1">
              <a:rPr lang="en-US" altLang="ko-KR" smtClean="0"/>
              <a:t>6/30/2023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1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52" y="356616"/>
            <a:ext cx="10863072" cy="7132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424" y="1216152"/>
            <a:ext cx="6705600" cy="50749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53" y="1216152"/>
            <a:ext cx="4011084" cy="50749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FB2C-4399-4D02-9342-035623371792}" type="datetime1">
              <a:rPr lang="en-US" altLang="ko-KR" smtClean="0"/>
              <a:t>6/30/2023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0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39575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43456" y="1143000"/>
            <a:ext cx="8217408" cy="5029200"/>
          </a:xfrm>
          <a:solidFill>
            <a:srgbClr val="FFFFFF"/>
          </a:solidFill>
          <a:ln w="920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anchor="b">
            <a:normAutofit/>
          </a:bodyPr>
          <a:lstStyle>
            <a:lvl1pPr marL="0" indent="0">
              <a:buFont typeface="Arial" pitchFamily="34" charset="0"/>
              <a:buChar char="•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 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621536" y="384048"/>
            <a:ext cx="8400288" cy="566738"/>
          </a:xfrm>
        </p:spPr>
        <p:txBody>
          <a:bodyPr anchor="b"/>
          <a:lstStyle>
            <a:lvl1pPr algn="l">
              <a:defRPr sz="20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55648" y="1143000"/>
            <a:ext cx="8144256" cy="3867912"/>
          </a:xfrm>
          <a:solidFill>
            <a:srgbClr val="F8F8F8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5D8D-074C-4393-A22C-52AC19CF11A3}" type="datetime1">
              <a:rPr lang="en-US" altLang="ko-KR" smtClean="0"/>
              <a:t>6/30/2023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0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2" name="Freeform 11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43306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0F6D-1164-45D3-A5E0-4B587FD38F0E}" type="datetime1">
              <a:rPr lang="en-US" altLang="ko-KR" smtClean="0"/>
              <a:t>6/30/2023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73952"/>
            <a:ext cx="3860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936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1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2"/>
        </a:buClr>
        <a:buSzPct val="75000"/>
        <a:buFont typeface="Wingdings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3"/>
        </a:buClr>
        <a:buSzPct val="70000"/>
        <a:buFont typeface="Wingdings 2" pitchFamily="18" charset="2"/>
        <a:buChar char="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4"/>
        </a:buClr>
        <a:buSzPct val="70000"/>
        <a:buFont typeface="Wingdings 2" pitchFamily="18" charset="2"/>
        <a:buChar char="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5"/>
        </a:buClr>
        <a:buSzPct val="100000"/>
        <a:buFont typeface="Wingdings 2" pitchFamily="18" charset="2"/>
        <a:buChar char="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6"/>
        </a:buClr>
        <a:buSzPct val="100000"/>
        <a:buFont typeface="Wingdings 2" pitchFamily="18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hyperlink" Target="NULL" TargetMode="External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x328285360" descr="EMB00001b2406d9">
            <a:extLst>
              <a:ext uri="{FF2B5EF4-FFF2-40B4-BE49-F238E27FC236}">
                <a16:creationId xmlns:a16="http://schemas.microsoft.com/office/drawing/2014/main" id="{C4FCAE46-C7C1-484D-914D-93C647CA7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927" y="175010"/>
            <a:ext cx="569970" cy="521510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4191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D9B19F-AC5C-48E0-8805-921F20DA7E2B}"/>
              </a:ext>
            </a:extLst>
          </p:cNvPr>
          <p:cNvSpPr txBox="1"/>
          <p:nvPr/>
        </p:nvSpPr>
        <p:spPr>
          <a:xfrm>
            <a:off x="6138286" y="1241395"/>
            <a:ext cx="276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지난 활동모습 엿보기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(06</a:t>
            </a:r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월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)</a:t>
            </a:r>
            <a:endParaRPr lang="en-US" altLang="ko-K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9DF5C1-F085-4438-AD1F-B414A4C5DCD6}"/>
              </a:ext>
            </a:extLst>
          </p:cNvPr>
          <p:cNvSpPr txBox="1"/>
          <p:nvPr/>
        </p:nvSpPr>
        <p:spPr>
          <a:xfrm>
            <a:off x="6248376" y="1845638"/>
            <a:ext cx="54398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다양한 공연과 봉사활동을 </a:t>
            </a:r>
            <a:r>
              <a:rPr lang="ko-KR" altLang="en-US" sz="1500" b="1" dirty="0" err="1"/>
              <a:t>와주셨습니다</a:t>
            </a:r>
            <a:r>
              <a:rPr lang="en-US" altLang="ko-KR" sz="1500" b="1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57D1E7-BD2C-4681-B8E6-E986C3C2C50D}"/>
              </a:ext>
            </a:extLst>
          </p:cNvPr>
          <p:cNvSpPr txBox="1"/>
          <p:nvPr/>
        </p:nvSpPr>
        <p:spPr>
          <a:xfrm>
            <a:off x="5671192" y="4645669"/>
            <a:ext cx="127392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신나는 </a:t>
            </a:r>
            <a:endParaRPr lang="en-US" altLang="ko-KR" sz="1100" b="1" dirty="0"/>
          </a:p>
          <a:p>
            <a:r>
              <a:rPr lang="ko-KR" altLang="en-US" sz="1100" b="1" dirty="0"/>
              <a:t>노래교실 및 </a:t>
            </a:r>
            <a:endParaRPr lang="en-US" altLang="ko-KR" sz="1100" b="1" dirty="0"/>
          </a:p>
          <a:p>
            <a:r>
              <a:rPr lang="ko-KR" altLang="en-US" sz="1100" b="1" dirty="0"/>
              <a:t>다양한 </a:t>
            </a:r>
            <a:endParaRPr lang="en-US" altLang="ko-KR" sz="1100" b="1" dirty="0"/>
          </a:p>
          <a:p>
            <a:r>
              <a:rPr lang="ko-KR" altLang="en-US" sz="1100" b="1" dirty="0"/>
              <a:t>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E0303B-C521-44EB-ADB2-7E4658D0C15A}"/>
              </a:ext>
            </a:extLst>
          </p:cNvPr>
          <p:cNvSpPr txBox="1"/>
          <p:nvPr/>
        </p:nvSpPr>
        <p:spPr>
          <a:xfrm>
            <a:off x="5556000" y="5795823"/>
            <a:ext cx="16166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미술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음악</a:t>
            </a:r>
            <a:r>
              <a:rPr lang="en-US" altLang="ko-KR" sz="1100" b="1" dirty="0"/>
              <a:t>, </a:t>
            </a:r>
            <a:r>
              <a:rPr lang="ko-KR" altLang="en-US" sz="1100" b="1" dirty="0" err="1"/>
              <a:t>레크체조</a:t>
            </a:r>
            <a:r>
              <a:rPr lang="ko-KR" altLang="en-US" sz="1100" b="1" dirty="0"/>
              <a:t> 등 </a:t>
            </a:r>
            <a:br>
              <a:rPr lang="en-US" altLang="ko-KR" sz="1100" b="1" dirty="0"/>
            </a:br>
            <a:r>
              <a:rPr lang="ko-KR" altLang="en-US" sz="1100" b="1" dirty="0"/>
              <a:t>힐링 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9BAF0E-3582-4662-A573-F47D0534CA86}"/>
              </a:ext>
            </a:extLst>
          </p:cNvPr>
          <p:cNvSpPr txBox="1"/>
          <p:nvPr/>
        </p:nvSpPr>
        <p:spPr>
          <a:xfrm>
            <a:off x="1670131" y="1432864"/>
            <a:ext cx="2371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+mj-ea"/>
                <a:ea typeface="+mj-ea"/>
              </a:rPr>
              <a:t>07</a:t>
            </a:r>
            <a:r>
              <a:rPr lang="ko-KR" altLang="en-US" sz="2000" b="1" dirty="0"/>
              <a:t>월 프로그램 안내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9EE47A-D08F-4898-95B9-05D832A0E930}"/>
              </a:ext>
            </a:extLst>
          </p:cNvPr>
          <p:cNvSpPr txBox="1"/>
          <p:nvPr/>
        </p:nvSpPr>
        <p:spPr>
          <a:xfrm>
            <a:off x="421414" y="2159393"/>
            <a:ext cx="5439817" cy="703526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/>
              <a:t>매일매일 어르신들에게 신체활동과  재활운동을 </a:t>
            </a:r>
            <a:r>
              <a:rPr lang="ko-KR" altLang="en-US" sz="1400" b="1" dirty="0" err="1"/>
              <a:t>진행하고있으며</a:t>
            </a:r>
            <a:endParaRPr lang="en-US" altLang="ko-KR" sz="1400" b="1" dirty="0"/>
          </a:p>
          <a:p>
            <a:pPr>
              <a:lnSpc>
                <a:spcPct val="150000"/>
              </a:lnSpc>
            </a:pPr>
            <a:r>
              <a:rPr lang="ko-KR" altLang="en-US" sz="1400" b="1" dirty="0"/>
              <a:t>또한 어르신들에게 맞춤형 특화 프로그램을 진행하고 있습니다</a:t>
            </a:r>
            <a:r>
              <a:rPr lang="en-US" altLang="ko-KR" sz="1400" b="1" dirty="0"/>
              <a:t>. </a:t>
            </a:r>
            <a:endParaRPr lang="ko-KR" altLang="en-US" sz="1400" b="1" dirty="0"/>
          </a:p>
        </p:txBody>
      </p:sp>
      <p:graphicFrame>
        <p:nvGraphicFramePr>
          <p:cNvPr id="36" name="표 35">
            <a:extLst>
              <a:ext uri="{FF2B5EF4-FFF2-40B4-BE49-F238E27FC236}">
                <a16:creationId xmlns:a16="http://schemas.microsoft.com/office/drawing/2014/main" id="{59674362-CBDD-470E-8290-EE1D9A128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420298"/>
              </p:ext>
            </p:extLst>
          </p:nvPr>
        </p:nvGraphicFramePr>
        <p:xfrm>
          <a:off x="22881" y="2926080"/>
          <a:ext cx="5665668" cy="291909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0000" endA="300" endPos="55000" dir="5400000" sy="-100000" algn="bl" rotWithShape="0"/>
                </a:effectLst>
                <a:tableStyleId>{5C22544A-7EE6-4342-B048-85BDC9FD1C3A}</a:tableStyleId>
              </a:tblPr>
              <a:tblGrid>
                <a:gridCol w="927987">
                  <a:extLst>
                    <a:ext uri="{9D8B030D-6E8A-4147-A177-3AD203B41FA5}">
                      <a16:colId xmlns:a16="http://schemas.microsoft.com/office/drawing/2014/main" val="1212249782"/>
                    </a:ext>
                  </a:extLst>
                </a:gridCol>
                <a:gridCol w="920728">
                  <a:extLst>
                    <a:ext uri="{9D8B030D-6E8A-4147-A177-3AD203B41FA5}">
                      <a16:colId xmlns:a16="http://schemas.microsoft.com/office/drawing/2014/main" val="255768488"/>
                    </a:ext>
                  </a:extLst>
                </a:gridCol>
                <a:gridCol w="896165">
                  <a:extLst>
                    <a:ext uri="{9D8B030D-6E8A-4147-A177-3AD203B41FA5}">
                      <a16:colId xmlns:a16="http://schemas.microsoft.com/office/drawing/2014/main" val="3146956174"/>
                    </a:ext>
                  </a:extLst>
                </a:gridCol>
                <a:gridCol w="970715">
                  <a:extLst>
                    <a:ext uri="{9D8B030D-6E8A-4147-A177-3AD203B41FA5}">
                      <a16:colId xmlns:a16="http://schemas.microsoft.com/office/drawing/2014/main" val="2712304760"/>
                    </a:ext>
                  </a:extLst>
                </a:gridCol>
                <a:gridCol w="1064551">
                  <a:extLst>
                    <a:ext uri="{9D8B030D-6E8A-4147-A177-3AD203B41FA5}">
                      <a16:colId xmlns:a16="http://schemas.microsoft.com/office/drawing/2014/main" val="3961633638"/>
                    </a:ext>
                  </a:extLst>
                </a:gridCol>
                <a:gridCol w="885522">
                  <a:extLst>
                    <a:ext uri="{9D8B030D-6E8A-4147-A177-3AD203B41FA5}">
                      <a16:colId xmlns:a16="http://schemas.microsoft.com/office/drawing/2014/main" val="1636577872"/>
                    </a:ext>
                  </a:extLst>
                </a:gridCol>
              </a:tblGrid>
              <a:tr h="2578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월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080736"/>
                  </a:ext>
                </a:extLst>
              </a:tr>
              <a:tr h="156562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마음치료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힐링미술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마음치료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힐링전래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마사지</a:t>
                      </a: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종교활동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실버레크</a:t>
                      </a: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색종이접기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힐링교구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개인위생점검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힐링뮤직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실버체조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영화감상</a:t>
                      </a:r>
                      <a:endParaRPr lang="en-US" altLang="ko-K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621630"/>
                  </a:ext>
                </a:extLst>
              </a:tr>
              <a:tr h="108076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월별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행사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7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공연활동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생신잔치</a:t>
                      </a: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2722"/>
                  </a:ext>
                </a:extLst>
              </a:tr>
            </a:tbl>
          </a:graphicData>
        </a:graphic>
      </p:graphicFrame>
      <p:sp>
        <p:nvSpPr>
          <p:cNvPr id="37" name="제목 1">
            <a:extLst>
              <a:ext uri="{FF2B5EF4-FFF2-40B4-BE49-F238E27FC236}">
                <a16:creationId xmlns:a16="http://schemas.microsoft.com/office/drawing/2014/main" id="{F996A88C-8D59-415D-A8F1-CA1AAD2B2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7086" y="163630"/>
            <a:ext cx="6522580" cy="492747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ko-KR" altLang="en-US" sz="3600" dirty="0">
                <a:latin typeface="+mn-lt"/>
                <a:ea typeface="HY엽서M" panose="02030600000101010101" pitchFamily="18" charset="-127"/>
              </a:rPr>
              <a:t> </a:t>
            </a:r>
            <a:r>
              <a:rPr lang="ko-KR" altLang="en-US" sz="3600" u="sng" dirty="0" err="1">
                <a:latin typeface="+mn-lt"/>
                <a:ea typeface="HY엽서M" panose="02030600000101010101" pitchFamily="18" charset="-127"/>
              </a:rPr>
              <a:t>샤론주간보호센터</a:t>
            </a:r>
            <a:r>
              <a:rPr lang="ko-KR" altLang="en-US" sz="3600" u="sng" dirty="0">
                <a:latin typeface="+mn-lt"/>
                <a:ea typeface="HY엽서M" panose="02030600000101010101" pitchFamily="18" charset="-127"/>
              </a:rPr>
              <a:t>   월간소식지</a:t>
            </a:r>
            <a:endParaRPr lang="ko-KR" altLang="en-US" sz="2800" dirty="0">
              <a:latin typeface="+mn-lt"/>
              <a:ea typeface="휴먼매직체" panose="02030504000101010101" pitchFamily="18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98953C-3BB3-4D2B-BE7F-1F3B501E97E3}"/>
              </a:ext>
            </a:extLst>
          </p:cNvPr>
          <p:cNvSpPr txBox="1"/>
          <p:nvPr/>
        </p:nvSpPr>
        <p:spPr>
          <a:xfrm>
            <a:off x="124351" y="6075923"/>
            <a:ext cx="38433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대전광역시 서구 </a:t>
            </a:r>
            <a:r>
              <a:rPr lang="ko-KR" altLang="en-US" sz="1500" b="1" dirty="0" err="1"/>
              <a:t>도산로</a:t>
            </a:r>
            <a:r>
              <a:rPr lang="en-US" altLang="ko-KR" sz="1500" b="1" dirty="0"/>
              <a:t>219   1</a:t>
            </a:r>
            <a:r>
              <a:rPr lang="ko-KR" altLang="en-US" sz="1500" b="1" dirty="0"/>
              <a:t>층 </a:t>
            </a:r>
            <a:r>
              <a:rPr lang="en-US" altLang="ko-KR" sz="1500" b="1" dirty="0"/>
              <a:t>( </a:t>
            </a:r>
            <a:r>
              <a:rPr lang="ko-KR" altLang="en-US" sz="1500" b="1" dirty="0"/>
              <a:t>변동</a:t>
            </a:r>
            <a:r>
              <a:rPr lang="en-US" altLang="ko-KR" sz="1500" b="1" dirty="0"/>
              <a:t>13-5 )</a:t>
            </a:r>
          </a:p>
          <a:p>
            <a:r>
              <a:rPr lang="ko-KR" altLang="en-US" sz="1500" b="1" dirty="0"/>
              <a:t>문의전화 </a:t>
            </a:r>
            <a:r>
              <a:rPr lang="en-US" altLang="ko-KR" sz="1500" b="1" dirty="0"/>
              <a:t>:</a:t>
            </a:r>
            <a:r>
              <a:rPr lang="ko-KR" altLang="en-US" sz="1500" b="1" dirty="0"/>
              <a:t> </a:t>
            </a:r>
            <a:r>
              <a:rPr lang="en-US" altLang="ko-KR" sz="1500" b="1" dirty="0"/>
              <a:t>042-525-9839</a:t>
            </a:r>
          </a:p>
          <a:p>
            <a:r>
              <a:rPr lang="ko-KR" altLang="en-US" sz="1500" b="1" dirty="0"/>
              <a:t>홈페이지</a:t>
            </a:r>
            <a:r>
              <a:rPr lang="en-US" altLang="ko-KR" sz="1500" b="1" dirty="0"/>
              <a:t>:</a:t>
            </a:r>
            <a:r>
              <a:rPr lang="en-US" altLang="ko-KR" sz="1600" dirty="0">
                <a:hlinkClick r:id="rId4" invalidUrl="http:///"/>
              </a:rPr>
              <a:t>http://</a:t>
            </a:r>
            <a:r>
              <a:rPr lang="ko-KR" altLang="en-US" sz="1600" dirty="0" err="1">
                <a:solidFill>
                  <a:srgbClr val="0000FF"/>
                </a:solidFill>
              </a:rPr>
              <a:t>샤론주간보호센터</a:t>
            </a:r>
            <a:r>
              <a:rPr lang="en-US" altLang="ko-KR" sz="1600" dirty="0">
                <a:solidFill>
                  <a:srgbClr val="0000FF"/>
                </a:solidFill>
              </a:rPr>
              <a:t>.</a:t>
            </a:r>
            <a:r>
              <a:rPr lang="en-US" altLang="ko-KR" sz="1600" dirty="0" err="1">
                <a:solidFill>
                  <a:srgbClr val="0000FF"/>
                </a:solidFill>
              </a:rPr>
              <a:t>kr</a:t>
            </a:r>
            <a:endParaRPr lang="en-US" altLang="ko-KR" sz="1600" dirty="0">
              <a:solidFill>
                <a:srgbClr val="0000FF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0146251" y="212376"/>
            <a:ext cx="165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ea typeface="HY엽서M" panose="02030600000101010101" pitchFamily="18" charset="-127"/>
              </a:rPr>
              <a:t>2023</a:t>
            </a:r>
            <a:r>
              <a:rPr lang="ko-KR" altLang="en-US" dirty="0">
                <a:ea typeface="HY엽서M" panose="02030600000101010101" pitchFamily="18" charset="-127"/>
              </a:rPr>
              <a:t>년 </a:t>
            </a:r>
            <a:r>
              <a:rPr lang="en-US" altLang="ko-KR" dirty="0">
                <a:ea typeface="HY엽서M" panose="02030600000101010101" pitchFamily="18" charset="-127"/>
              </a:rPr>
              <a:t>07</a:t>
            </a:r>
            <a:r>
              <a:rPr lang="ko-KR" altLang="en-US" dirty="0">
                <a:ea typeface="HY엽서M" panose="02030600000101010101" pitchFamily="18" charset="-127"/>
              </a:rPr>
              <a:t>월호 </a:t>
            </a:r>
            <a:endParaRPr lang="ko-KR" alt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E27FC51-84AD-610E-72BD-93510948874E}"/>
              </a:ext>
            </a:extLst>
          </p:cNvPr>
          <p:cNvSpPr txBox="1"/>
          <p:nvPr/>
        </p:nvSpPr>
        <p:spPr>
          <a:xfrm>
            <a:off x="6164332" y="3160716"/>
            <a:ext cx="53296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시각장애인 안마사업을 통해 안마를 </a:t>
            </a:r>
            <a:r>
              <a:rPr lang="ko-KR" altLang="en-US" sz="1500" b="1" dirty="0" err="1"/>
              <a:t>받으습니다</a:t>
            </a:r>
            <a:r>
              <a:rPr lang="en-US" altLang="ko-KR" sz="1500" b="1" dirty="0"/>
              <a:t>.</a:t>
            </a:r>
          </a:p>
        </p:txBody>
      </p:sp>
      <p:pic>
        <p:nvPicPr>
          <p:cNvPr id="3" name="그림 2" descr="실내, 의류, 사람, 벽이(가) 표시된 사진&#10;&#10;자동 생성된 설명">
            <a:extLst>
              <a:ext uri="{FF2B5EF4-FFF2-40B4-BE49-F238E27FC236}">
                <a16:creationId xmlns:a16="http://schemas.microsoft.com/office/drawing/2014/main" id="{C6C214C5-D1F5-8062-56C7-82784BF2FD69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20540107">
            <a:off x="9597455" y="6054818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그림 6" descr="의류, 실내, 사람, 가구이(가) 표시된 사진&#10;&#10;자동 생성된 설명">
            <a:extLst>
              <a:ext uri="{FF2B5EF4-FFF2-40B4-BE49-F238E27FC236}">
                <a16:creationId xmlns:a16="http://schemas.microsoft.com/office/drawing/2014/main" id="{1B3F0363-A09D-DCF0-D7F7-FE3E29D7327E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910644">
            <a:off x="10995261" y="6054818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그림 8" descr="의류, 테이블, 실내, 천장이(가) 표시된 사진&#10;&#10;자동 생성된 설명">
            <a:extLst>
              <a:ext uri="{FF2B5EF4-FFF2-40B4-BE49-F238E27FC236}">
                <a16:creationId xmlns:a16="http://schemas.microsoft.com/office/drawing/2014/main" id="{B9F27618-D228-DC6A-9D6E-0C1C134D0C33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613950">
            <a:off x="8185608" y="6054818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그림 10" descr="실내, 가구, 천장, 의자이(가) 표시된 사진&#10;&#10;자동 생성된 설명">
            <a:extLst>
              <a:ext uri="{FF2B5EF4-FFF2-40B4-BE49-F238E27FC236}">
                <a16:creationId xmlns:a16="http://schemas.microsoft.com/office/drawing/2014/main" id="{EA4E30C7-10D1-1B1C-A667-737826D172C3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 rot="536539">
            <a:off x="8144362" y="4742330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4" name="그림 13" descr="의류, 실내, 사람, 천장이(가) 표시된 사진&#10;&#10;자동 생성된 설명">
            <a:extLst>
              <a:ext uri="{FF2B5EF4-FFF2-40B4-BE49-F238E27FC236}">
                <a16:creationId xmlns:a16="http://schemas.microsoft.com/office/drawing/2014/main" id="{13F6B3AD-DEB4-EB4D-352A-0EF66C458FBB}"/>
              </a:ext>
            </a:extLst>
          </p:cNvPr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 rot="833233">
            <a:off x="10954015" y="4739216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6" name="그림 15" descr="실내, 테이블, 천장, 벽이(가) 표시된 사진&#10;&#10;자동 생성된 설명">
            <a:extLst>
              <a:ext uri="{FF2B5EF4-FFF2-40B4-BE49-F238E27FC236}">
                <a16:creationId xmlns:a16="http://schemas.microsoft.com/office/drawing/2014/main" id="{4644E22D-7DE9-9EF7-84DF-05DCA4E50CE8}"/>
              </a:ext>
            </a:extLst>
          </p:cNvPr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 rot="20809181">
            <a:off x="6716272" y="4739216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8" name="그림 17" descr="의류, 실내, 사람, 벽이(가) 표시된 사진&#10;&#10;자동 생성된 설명">
            <a:extLst>
              <a:ext uri="{FF2B5EF4-FFF2-40B4-BE49-F238E27FC236}">
                <a16:creationId xmlns:a16="http://schemas.microsoft.com/office/drawing/2014/main" id="{63CF527A-7C0C-F983-5450-0CB54FC936D9}"/>
              </a:ext>
            </a:extLst>
          </p:cNvPr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 rot="20817043">
            <a:off x="6756983" y="6054818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" name="그림 19" descr="의류, 실내, 사람, 천장이(가) 표시된 사진&#10;&#10;자동 생성된 설명">
            <a:extLst>
              <a:ext uri="{FF2B5EF4-FFF2-40B4-BE49-F238E27FC236}">
                <a16:creationId xmlns:a16="http://schemas.microsoft.com/office/drawing/2014/main" id="{7FC12BB2-407B-700A-A9D1-E1E6970CFF7A}"/>
              </a:ext>
            </a:extLst>
          </p:cNvPr>
          <p:cNvPicPr preferRelativeResize="0">
            <a:picLocks/>
          </p:cNvPicPr>
          <p:nvPr/>
        </p:nvPicPr>
        <p:blipFill>
          <a:blip r:embed="rId12"/>
          <a:stretch>
            <a:fillRect/>
          </a:stretch>
        </p:blipFill>
        <p:spPr>
          <a:xfrm rot="21058520">
            <a:off x="9555674" y="4739216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3" name="그림 22" descr="실내, 천장, 장면, 가구이(가) 표시된 사진&#10;&#10;자동 생성된 설명">
            <a:extLst>
              <a:ext uri="{FF2B5EF4-FFF2-40B4-BE49-F238E27FC236}">
                <a16:creationId xmlns:a16="http://schemas.microsoft.com/office/drawing/2014/main" id="{428F663C-0D7D-B187-F976-4D0B93885851}"/>
              </a:ext>
            </a:extLst>
          </p:cNvPr>
          <p:cNvPicPr preferRelativeResize="0">
            <a:picLocks/>
          </p:cNvPicPr>
          <p:nvPr/>
        </p:nvPicPr>
        <p:blipFill>
          <a:blip r:embed="rId13"/>
          <a:stretch>
            <a:fillRect/>
          </a:stretch>
        </p:blipFill>
        <p:spPr>
          <a:xfrm rot="833233">
            <a:off x="10608240" y="2317119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5" name="그림 24" descr="실내, 의류, 가구, 의자이(가) 표시된 사진&#10;&#10;자동 생성된 설명">
            <a:extLst>
              <a:ext uri="{FF2B5EF4-FFF2-40B4-BE49-F238E27FC236}">
                <a16:creationId xmlns:a16="http://schemas.microsoft.com/office/drawing/2014/main" id="{901F46A5-183F-A1C7-60F7-E04808595862}"/>
              </a:ext>
            </a:extLst>
          </p:cNvPr>
          <p:cNvPicPr preferRelativeResize="0">
            <a:picLocks/>
          </p:cNvPicPr>
          <p:nvPr/>
        </p:nvPicPr>
        <p:blipFill>
          <a:blip r:embed="rId14"/>
          <a:stretch>
            <a:fillRect/>
          </a:stretch>
        </p:blipFill>
        <p:spPr>
          <a:xfrm rot="20900689">
            <a:off x="9182417" y="2311784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7" name="그림 26" descr="의류, 사람, 실내, 그룹이(가) 표시된 사진&#10;&#10;자동 생성된 설명">
            <a:extLst>
              <a:ext uri="{FF2B5EF4-FFF2-40B4-BE49-F238E27FC236}">
                <a16:creationId xmlns:a16="http://schemas.microsoft.com/office/drawing/2014/main" id="{BFA78FD3-0E0C-E010-4600-7A5F941A2F1B}"/>
              </a:ext>
            </a:extLst>
          </p:cNvPr>
          <p:cNvPicPr preferRelativeResize="0">
            <a:picLocks/>
          </p:cNvPicPr>
          <p:nvPr/>
        </p:nvPicPr>
        <p:blipFill>
          <a:blip r:embed="rId15"/>
          <a:stretch>
            <a:fillRect/>
          </a:stretch>
        </p:blipFill>
        <p:spPr>
          <a:xfrm rot="536539">
            <a:off x="7756594" y="2313423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1" name="그림 30" descr="의류, 실내, 사람, 벽이(가) 표시된 사진&#10;&#10;자동 생성된 설명">
            <a:extLst>
              <a:ext uri="{FF2B5EF4-FFF2-40B4-BE49-F238E27FC236}">
                <a16:creationId xmlns:a16="http://schemas.microsoft.com/office/drawing/2014/main" id="{537A5347-25DE-62AC-AEA6-B1750C96897A}"/>
              </a:ext>
            </a:extLst>
          </p:cNvPr>
          <p:cNvPicPr preferRelativeResize="0">
            <a:picLocks/>
          </p:cNvPicPr>
          <p:nvPr/>
        </p:nvPicPr>
        <p:blipFill>
          <a:blip r:embed="rId16"/>
          <a:stretch>
            <a:fillRect/>
          </a:stretch>
        </p:blipFill>
        <p:spPr>
          <a:xfrm rot="21043378">
            <a:off x="6330771" y="2311784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9" name="그림 38" descr="의류, 실내, 사람, 벽이(가) 표시된 사진&#10;&#10;자동 생성된 설명">
            <a:extLst>
              <a:ext uri="{FF2B5EF4-FFF2-40B4-BE49-F238E27FC236}">
                <a16:creationId xmlns:a16="http://schemas.microsoft.com/office/drawing/2014/main" id="{F4E3DEE6-664C-2A6F-0159-EA91FCF5D3A0}"/>
              </a:ext>
            </a:extLst>
          </p:cNvPr>
          <p:cNvPicPr preferRelativeResize="0">
            <a:picLocks/>
          </p:cNvPicPr>
          <p:nvPr/>
        </p:nvPicPr>
        <p:blipFill>
          <a:blip r:embed="rId17"/>
          <a:stretch>
            <a:fillRect/>
          </a:stretch>
        </p:blipFill>
        <p:spPr>
          <a:xfrm rot="584167">
            <a:off x="10608192" y="3675741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4" name="그림 43" descr="의류, 사람, 실내, 사람들이(가) 표시된 사진&#10;&#10;자동 생성된 설명">
            <a:extLst>
              <a:ext uri="{FF2B5EF4-FFF2-40B4-BE49-F238E27FC236}">
                <a16:creationId xmlns:a16="http://schemas.microsoft.com/office/drawing/2014/main" id="{3A0AE313-65D0-E279-7627-F108E42A702B}"/>
              </a:ext>
            </a:extLst>
          </p:cNvPr>
          <p:cNvPicPr preferRelativeResize="0">
            <a:picLocks/>
          </p:cNvPicPr>
          <p:nvPr/>
        </p:nvPicPr>
        <p:blipFill>
          <a:blip r:embed="rId18"/>
          <a:stretch>
            <a:fillRect/>
          </a:stretch>
        </p:blipFill>
        <p:spPr>
          <a:xfrm rot="21103567">
            <a:off x="9182417" y="3675741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6" name="그림 45" descr="실내, 벽, 의류, 사람이(가) 표시된 사진&#10;&#10;자동 생성된 설명">
            <a:extLst>
              <a:ext uri="{FF2B5EF4-FFF2-40B4-BE49-F238E27FC236}">
                <a16:creationId xmlns:a16="http://schemas.microsoft.com/office/drawing/2014/main" id="{5101448B-2FAC-D41B-7C36-7F5718676A48}"/>
              </a:ext>
            </a:extLst>
          </p:cNvPr>
          <p:cNvPicPr preferRelativeResize="0">
            <a:picLocks/>
          </p:cNvPicPr>
          <p:nvPr/>
        </p:nvPicPr>
        <p:blipFill>
          <a:blip r:embed="rId19"/>
          <a:stretch>
            <a:fillRect/>
          </a:stretch>
        </p:blipFill>
        <p:spPr>
          <a:xfrm rot="613950">
            <a:off x="7756594" y="3675626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8" name="그림 47" descr="실내, 벽, 방, 의류이(가) 표시된 사진&#10;&#10;자동 생성된 설명">
            <a:extLst>
              <a:ext uri="{FF2B5EF4-FFF2-40B4-BE49-F238E27FC236}">
                <a16:creationId xmlns:a16="http://schemas.microsoft.com/office/drawing/2014/main" id="{F85CCF10-BBA6-0B6C-C0A5-4EBD6A3BFE28}"/>
              </a:ext>
            </a:extLst>
          </p:cNvPr>
          <p:cNvPicPr preferRelativeResize="0">
            <a:picLocks/>
          </p:cNvPicPr>
          <p:nvPr/>
        </p:nvPicPr>
        <p:blipFill>
          <a:blip r:embed="rId20"/>
          <a:stretch>
            <a:fillRect/>
          </a:stretch>
        </p:blipFill>
        <p:spPr>
          <a:xfrm rot="20467066">
            <a:off x="6330771" y="3675626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 txBox="1">
            <a:spLocks/>
          </p:cNvSpPr>
          <p:nvPr/>
        </p:nvSpPr>
        <p:spPr>
          <a:xfrm>
            <a:off x="4788544" y="6383449"/>
            <a:ext cx="3589360" cy="6304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사랑과 정성으로 어르신을 섬기는 </a:t>
            </a:r>
            <a:endParaRPr kumimoji="0" lang="en-US" altLang="ko-KR" sz="1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샤론주간보호센터장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드림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43" y="6412034"/>
            <a:ext cx="319312" cy="27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텍스트 개체 틀 15"/>
          <p:cNvSpPr txBox="1">
            <a:spLocks/>
          </p:cNvSpPr>
          <p:nvPr/>
        </p:nvSpPr>
        <p:spPr bwMode="gray">
          <a:xfrm>
            <a:off x="196796" y="3364459"/>
            <a:ext cx="2126954" cy="403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 3" pitchFamily="18" charset="2"/>
              <a:buNone/>
              <a:tabLst/>
              <a:defRPr/>
            </a:pPr>
            <a:r>
              <a:rPr kumimoji="0" lang="en-US" altLang="ko-KR" sz="23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07</a:t>
            </a:r>
            <a:r>
              <a:rPr kumimoji="0" lang="ko-KR" altLang="en-US" sz="23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월의  알림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47863" y="540072"/>
            <a:ext cx="6800897" cy="2394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solidFill>
                  <a:srgbClr val="433021"/>
                </a:solidFill>
                <a:latin typeface="HY엽서L" pitchFamily="18" charset="-127"/>
                <a:ea typeface="HY엽서L" pitchFamily="18" charset="-127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안녕하세요</a:t>
            </a:r>
            <a:r>
              <a:rPr lang="en-US" altLang="ko-KR" sz="1300" b="1" dirty="0">
                <a:latin typeface="+mj-ea"/>
                <a:ea typeface="+mj-ea"/>
              </a:rPr>
              <a:t>! </a:t>
            </a:r>
            <a:r>
              <a:rPr lang="ko-KR" altLang="en-US" sz="1300" b="1" dirty="0">
                <a:latin typeface="+mj-ea"/>
                <a:ea typeface="+mj-ea"/>
              </a:rPr>
              <a:t>무더운 열기에 여름철 건강이 염려되는 </a:t>
            </a:r>
            <a:r>
              <a:rPr lang="en-US" altLang="ko-KR" sz="1300" b="1" dirty="0">
                <a:latin typeface="+mj-ea"/>
                <a:ea typeface="+mj-ea"/>
              </a:rPr>
              <a:t>7</a:t>
            </a:r>
            <a:r>
              <a:rPr lang="ko-KR" altLang="en-US" sz="1300" b="1" dirty="0">
                <a:latin typeface="+mj-ea"/>
                <a:ea typeface="+mj-ea"/>
              </a:rPr>
              <a:t>월입니다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저희 주간보호센터에서는 매일 센터내 방역과 소독을 하고 있으며 마스크 착용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발열체크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  <a:r>
              <a:rPr lang="ko-KR" altLang="en-US" sz="1300" b="1" dirty="0">
                <a:latin typeface="+mj-ea"/>
                <a:ea typeface="+mj-ea"/>
              </a:rPr>
              <a:t>손소독제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비치 등 어르신들의 건강과 안전을 위해 최선을 다하고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어르신들을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사랑과 정성으로 내 </a:t>
            </a:r>
            <a:r>
              <a:rPr lang="ko-KR" altLang="en-US" sz="1300" b="1" dirty="0" err="1">
                <a:latin typeface="+mj-ea"/>
                <a:ea typeface="+mj-ea"/>
              </a:rPr>
              <a:t>부모님처럼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안전하게 섬기고 있으며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어르신들 특성에 맞는 맞춤형 프로그램</a:t>
            </a:r>
            <a:r>
              <a:rPr lang="en-US" altLang="ko-KR" sz="1300" b="1" dirty="0">
                <a:latin typeface="+mj-ea"/>
                <a:ea typeface="+mj-ea"/>
              </a:rPr>
              <a:t>(</a:t>
            </a:r>
            <a:r>
              <a:rPr lang="ko-KR" altLang="en-US" sz="1300" b="1" dirty="0">
                <a:latin typeface="+mj-ea"/>
                <a:ea typeface="+mj-ea"/>
              </a:rPr>
              <a:t>외부강사</a:t>
            </a:r>
            <a:r>
              <a:rPr lang="en-US" altLang="ko-KR" sz="1300" b="1" dirty="0">
                <a:latin typeface="+mj-ea"/>
                <a:ea typeface="+mj-ea"/>
              </a:rPr>
              <a:t>)</a:t>
            </a:r>
            <a:r>
              <a:rPr lang="ko-KR" altLang="en-US" sz="1300" b="1" dirty="0">
                <a:latin typeface="+mj-ea"/>
                <a:ea typeface="+mj-ea"/>
              </a:rPr>
              <a:t>으로 진행하고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앞으로도 어르신들의 건강하고 평안한 노후생활을 즐겁고 행복하게 하시도록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도와드리는 </a:t>
            </a:r>
            <a:r>
              <a:rPr lang="ko-KR" altLang="en-US" sz="1300" b="1" dirty="0" err="1">
                <a:latin typeface="+mj-ea"/>
                <a:ea typeface="+mj-ea"/>
              </a:rPr>
              <a:t>샤론주간보호센터가</a:t>
            </a:r>
            <a:r>
              <a:rPr lang="ko-KR" altLang="en-US" sz="1300" b="1" dirty="0">
                <a:latin typeface="+mj-ea"/>
                <a:ea typeface="+mj-ea"/>
              </a:rPr>
              <a:t> 되겠습니다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  <a:r>
              <a:rPr lang="ko-KR" altLang="en-US" sz="1300" b="1" dirty="0">
                <a:latin typeface="+mj-ea"/>
                <a:ea typeface="+mj-ea"/>
              </a:rPr>
              <a:t> 사랑하고 축복합니다</a:t>
            </a:r>
            <a:r>
              <a:rPr lang="en-US" altLang="ko-KR" sz="1300" b="1" dirty="0">
                <a:latin typeface="+mj-ea"/>
                <a:ea typeface="+mj-ea"/>
              </a:rPr>
              <a:t>. ♡</a:t>
            </a:r>
          </a:p>
        </p:txBody>
      </p:sp>
      <p:pic>
        <p:nvPicPr>
          <p:cNvPr id="9" name="Picture 2" descr="C:\Users\NCOM\Desktop\KakaoTalk_20190809_1010096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6446" y="688279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0" name="직사각형 9"/>
          <p:cNvSpPr/>
          <p:nvPr/>
        </p:nvSpPr>
        <p:spPr>
          <a:xfrm>
            <a:off x="2567066" y="111523"/>
            <a:ext cx="1191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/>
              <a:t>인사말씀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6825270" y="404245"/>
            <a:ext cx="1108795" cy="369332"/>
          </a:xfrm>
          <a:prstGeom prst="rect">
            <a:avLst/>
          </a:prstGeom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600000" rev="120000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r>
              <a:rPr lang="ko-KR" altLang="en-US" dirty="0">
                <a:latin typeface="HY바다L" pitchFamily="18" charset="-127"/>
                <a:ea typeface="HY바다L" pitchFamily="18" charset="-127"/>
              </a:rPr>
              <a:t>센터전경</a:t>
            </a:r>
          </a:p>
        </p:txBody>
      </p:sp>
      <p:pic>
        <p:nvPicPr>
          <p:cNvPr id="12" name="Picture 2" descr="C:\Users\NCOM\Desktop\KakaoTalk_20190809_101009693.jpg">
            <a:extLst>
              <a:ext uri="{FF2B5EF4-FFF2-40B4-BE49-F238E27FC236}">
                <a16:creationId xmlns:a16="http://schemas.microsoft.com/office/drawing/2014/main" id="{E0F0F463-BF7F-4D0B-AC63-0A52F2746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9334" y="746393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3" name="내용 개체 틀 4">
            <a:extLst>
              <a:ext uri="{FF2B5EF4-FFF2-40B4-BE49-F238E27FC236}">
                <a16:creationId xmlns:a16="http://schemas.microsoft.com/office/drawing/2014/main" id="{56C46D61-7093-43BF-8CB7-02BD80F4438B}"/>
              </a:ext>
            </a:extLst>
          </p:cNvPr>
          <p:cNvSpPr txBox="1">
            <a:spLocks/>
          </p:cNvSpPr>
          <p:nvPr/>
        </p:nvSpPr>
        <p:spPr>
          <a:xfrm>
            <a:off x="196796" y="3768432"/>
            <a:ext cx="7813033" cy="2297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</a:t>
            </a:r>
            <a:r>
              <a:rPr lang="ko-KR" altLang="en-US" sz="1350" b="1" dirty="0">
                <a:solidFill>
                  <a:srgbClr val="000000"/>
                </a:solidFill>
              </a:rPr>
              <a:t>월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간  식단표가  필요하시면  센터로  전화주세요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어르신 개인물품 중 귀중품은 소지하지  않도록  해주세요 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  <a:endParaRPr kumimoji="0" lang="en-US" altLang="ko-KR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여름철 건강관리에 </a:t>
            </a:r>
            <a:r>
              <a:rPr kumimoji="0" lang="ko-KR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신경써주시기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바랍니다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가정내 코로나감염 및 각종 전염병 예방에 한번 더 </a:t>
            </a:r>
            <a:r>
              <a:rPr lang="ko-KR" altLang="en-US" sz="1350" b="1" dirty="0" err="1">
                <a:solidFill>
                  <a:srgbClr val="000000"/>
                </a:solidFill>
              </a:rPr>
              <a:t>신경써주시기</a:t>
            </a:r>
            <a:r>
              <a:rPr lang="ko-KR" altLang="en-US" sz="1350" b="1" dirty="0">
                <a:solidFill>
                  <a:srgbClr val="000000"/>
                </a:solidFill>
              </a:rPr>
              <a:t>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 (</a:t>
            </a:r>
            <a:r>
              <a:rPr lang="ko-KR" altLang="en-US" sz="1350" b="1" dirty="0">
                <a:solidFill>
                  <a:srgbClr val="000000"/>
                </a:solidFill>
              </a:rPr>
              <a:t>마스크 착용</a:t>
            </a:r>
            <a:r>
              <a:rPr lang="en-US" altLang="ko-KR" sz="1350" b="1" dirty="0">
                <a:solidFill>
                  <a:srgbClr val="000000"/>
                </a:solidFill>
              </a:rPr>
              <a:t>, </a:t>
            </a:r>
            <a:r>
              <a:rPr lang="ko-KR" altLang="en-US" sz="1350" b="1" dirty="0" err="1">
                <a:solidFill>
                  <a:srgbClr val="000000"/>
                </a:solidFill>
              </a:rPr>
              <a:t>손씻기</a:t>
            </a:r>
            <a:r>
              <a:rPr lang="ko-KR" altLang="en-US" sz="1350" b="1" dirty="0">
                <a:solidFill>
                  <a:srgbClr val="000000"/>
                </a:solidFill>
              </a:rPr>
              <a:t> 등</a:t>
            </a:r>
            <a:r>
              <a:rPr lang="en-US" altLang="ko-KR" sz="1350" b="1" dirty="0">
                <a:solidFill>
                  <a:srgbClr val="000000"/>
                </a:solidFill>
              </a:rPr>
              <a:t>)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생신잔치를 개별적으로 원하시는 분께서는 미리 연락주시기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어르신들을 위해 힘써 주시는 모든 자원봉사자분들과 후원자분들께  </a:t>
            </a:r>
            <a:endParaRPr lang="en-US" altLang="ko-KR" sz="1350" b="1" dirty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1350" b="1" dirty="0">
                <a:solidFill>
                  <a:srgbClr val="000000"/>
                </a:solidFill>
              </a:rPr>
              <a:t>     </a:t>
            </a:r>
            <a:r>
              <a:rPr lang="ko-KR" altLang="en-US" sz="1350" b="1" dirty="0">
                <a:solidFill>
                  <a:srgbClr val="000000"/>
                </a:solidFill>
              </a:rPr>
              <a:t>감사드리며 가정의 평안과 행복을 기원합니다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_Education03">
  <a:themeElements>
    <a:clrScheme name="Education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ducation03">
      <a:maj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ducation03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hade val="100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3500" dist="25400" dir="5400000" sx="102000" sy="102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31750" h="19050" prst="softRound"/>
            <a:contourClr>
              <a:schemeClr val="phClr"/>
            </a:contourClr>
          </a:sp3d>
        </a:effectStyle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69850" h="5715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64000">
              <a:schemeClr val="phClr">
                <a:tint val="100000"/>
                <a:shade val="85000"/>
                <a:satMod val="130000"/>
              </a:schemeClr>
            </a:gs>
            <a:gs pos="72000">
              <a:schemeClr val="phClr">
                <a:shade val="85000"/>
                <a:satMod val="13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90000"/>
                <a:satMod val="20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l="50000" t="10000" r="50000" b="9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TM10237560[[fn=메모 테마]]</Template>
  <TotalTime>15199</TotalTime>
  <Words>273</Words>
  <Application>Microsoft Office PowerPoint</Application>
  <PresentationFormat>와이드스크린</PresentationFormat>
  <Paragraphs>76</Paragraphs>
  <Slides>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12" baseType="lpstr">
      <vt:lpstr>HY바다L</vt:lpstr>
      <vt:lpstr>HY엽서L</vt:lpstr>
      <vt:lpstr>맑은 고딕</vt:lpstr>
      <vt:lpstr>휴먼매직체</vt:lpstr>
      <vt:lpstr>Arial</vt:lpstr>
      <vt:lpstr>Corbel</vt:lpstr>
      <vt:lpstr>Wingdings</vt:lpstr>
      <vt:lpstr>Wingdings 2</vt:lpstr>
      <vt:lpstr>Wingdings 3</vt:lpstr>
      <vt:lpstr>New_Education03</vt:lpstr>
      <vt:lpstr> 샤론주간보호센터   월간소식지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샤론   소식지</dc:title>
  <dc:creator>HOME</dc:creator>
  <cp:lastModifiedBy>lee younbum</cp:lastModifiedBy>
  <cp:revision>1808</cp:revision>
  <cp:lastPrinted>2023-06-01T05:53:03Z</cp:lastPrinted>
  <dcterms:created xsi:type="dcterms:W3CDTF">2019-08-02T01:02:04Z</dcterms:created>
  <dcterms:modified xsi:type="dcterms:W3CDTF">2023-06-30T04:10:28Z</dcterms:modified>
</cp:coreProperties>
</file>